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webextensions/webextension1.xml" ContentType="application/vnd.ms-office.webextens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4" r:id="rId3"/>
    <p:sldId id="257" r:id="rId4"/>
    <p:sldId id="261" r:id="rId5"/>
    <p:sldId id="258" r:id="rId6"/>
    <p:sldId id="260" r:id="rId7"/>
    <p:sldId id="266" r:id="rId8"/>
    <p:sldId id="272" r:id="rId9"/>
    <p:sldId id="268" r:id="rId10"/>
    <p:sldId id="269" r:id="rId11"/>
    <p:sldId id="275" r:id="rId12"/>
    <p:sldId id="273" r:id="rId13"/>
    <p:sldId id="267" r:id="rId14"/>
    <p:sldId id="276" r:id="rId15"/>
    <p:sldId id="277" r:id="rId16"/>
    <p:sldId id="278" r:id="rId17"/>
    <p:sldId id="279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57661" autoAdjust="0"/>
  </p:normalViewPr>
  <p:slideViewPr>
    <p:cSldViewPr snapToGrid="0">
      <p:cViewPr varScale="1">
        <p:scale>
          <a:sx n="75" d="100"/>
          <a:sy n="75" d="100"/>
        </p:scale>
        <p:origin x="17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C146-7ACF-42A0-BF2D-604D517FD45F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85ACE-E4F9-45FA-947C-B3D6D54A0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8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bstrak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Kommunikation" TargetMode="External"/><Relationship Id="rId4" Type="http://schemas.openxmlformats.org/officeDocument/2006/relationships/hyperlink" Target="https://de.wikipedia.org/wiki/Sprach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iteratu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ateinisches_Schriftsyste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.wikipedia.org/wiki/Griechisches_Alphabe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Formale Sprachen == 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ist eine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bstraktion"/>
              </a:rPr>
              <a:t>abstrakte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Sprache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nicht die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prache"/>
              </a:rPr>
              <a:t>Kommunikation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vordergrund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 mathematische Verwendung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34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383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Wahrscheinlich </a:t>
            </a:r>
            <a:r>
              <a:rPr lang="de-DE" dirty="0" err="1"/>
              <a:t>keiten</a:t>
            </a:r>
            <a:r>
              <a:rPr lang="de-DE" dirty="0"/>
              <a:t> der deutschen </a:t>
            </a:r>
            <a:r>
              <a:rPr lang="de-DE" dirty="0" err="1"/>
              <a:t>sprache</a:t>
            </a:r>
            <a:r>
              <a:rPr lang="de-DE" dirty="0"/>
              <a:t> eingenommen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251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Artikel sind nicht vorhanden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Hallo b, Gehen Gut? </a:t>
            </a:r>
            <a:r>
              <a:rPr lang="de-DE" sz="1200" dirty="0">
                <a:sym typeface="Wingdings" panose="05000000000000000000" pitchFamily="2" charset="2"/>
              </a:rPr>
              <a:t>(=Ja! Ich bin mit meiner GFS fast fertig.)</a:t>
            </a:r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Ich GFS sein fast fertig </a:t>
            </a:r>
            <a:r>
              <a:rPr lang="de-DE" sz="1200" dirty="0"/>
              <a:t>(=Hallo B, geht’s dir gut?)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229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Sakatayana werke sind verloren wurden aber durch Zitate von anderen Autoren bestätigt</a:t>
            </a:r>
          </a:p>
          <a:p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Yaska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panini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Dionysios: 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Alexandria gewohnt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Grammatiker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ist Sprachwissenschaft kein Selbstzweck, sondern dient hier als Vorbereitung zum Studium der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iteratur"/>
              </a:rPr>
              <a:t>Literatur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de-DE" dirty="0"/>
              <a:t>Verfasste erste griechische Grammatik(=systematische Sprachbeschreibung) indem fall Klassifizierung von Wortarten</a:t>
            </a:r>
          </a:p>
          <a:p>
            <a:r>
              <a:rPr lang="de-DE" dirty="0"/>
              <a:t>Er und Sohn sind wichtigste griechische Grammatiker der antike angesehen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2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7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Sakatayana werke sind verloren wurden aber durch Zitate von anderen Autoren bestätigt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Dionysios: 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-Alexandria gewohnt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-Grammatiker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-dient als Vorbereitung zum Studium der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literatur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-Verfasste erste griechische Grammatik(=systematische Sprachbeschreibung)</a:t>
            </a:r>
          </a:p>
          <a:p>
            <a:r>
              <a:rPr lang="de-DE" dirty="0"/>
              <a:t>-Klassifizierung von Wortarten</a:t>
            </a:r>
          </a:p>
          <a:p>
            <a:r>
              <a:rPr lang="de-DE" dirty="0"/>
              <a:t>-Er und Sohn sind wichtigste griechische Grammatiker der antike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66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Lautproduktion in Kehlkopf, Rachen-, Mund- und Nasenbereich, Lautwahrnehmung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Daher </a:t>
            </a:r>
            <a:r>
              <a:rPr lang="de-DE" dirty="0"/>
              <a:t>Anatomie, Physiologie, Neurologie, Physik und Mathematik also viele dinge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buchstaben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basiertend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unter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andererm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auf dem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grischischen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alphabet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aber verändert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physikalischen, neurologischen und physiologischen Aspekten, die bei der Lautproduktion, -übertragung und -wahrnehmung relevant sind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Wichtiges Hilfsmittel IPA=</a:t>
            </a:r>
            <a:r>
              <a:rPr lang="de-DE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International </a:t>
            </a:r>
            <a:r>
              <a:rPr lang="de-DE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Phonetic</a:t>
            </a:r>
            <a:r>
              <a:rPr lang="de-DE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Alphabet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Buchstaben des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teinisches Schriftsystem"/>
              </a:rPr>
              <a:t>lateinischen Schriftsystems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und des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riechisches Alphabet"/>
              </a:rPr>
              <a:t>griechischen Alphabets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Unicode (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emojis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alle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schriften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alles was man sieht 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browser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68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 welcher Kombination Wörter zu korrekten Sätzen werden beschreibt die Syntax</a:t>
            </a:r>
          </a:p>
          <a:p>
            <a:r>
              <a:rPr lang="de-DE" dirty="0"/>
              <a:t>Syntaktischer unterschied</a:t>
            </a:r>
          </a:p>
          <a:p>
            <a:r>
              <a:rPr lang="de-DE" dirty="0"/>
              <a:t>Syntaktische </a:t>
            </a:r>
            <a:r>
              <a:rPr lang="de-DE" dirty="0" err="1"/>
              <a:t>funktionen</a:t>
            </a:r>
            <a:r>
              <a:rPr lang="de-DE" dirty="0"/>
              <a:t> haben sich umgedreht!!</a:t>
            </a:r>
          </a:p>
          <a:p>
            <a:r>
              <a:rPr lang="de-DE" dirty="0"/>
              <a:t>Wortstellung!, Morphologie(=Formen, </a:t>
            </a:r>
            <a:r>
              <a:rPr lang="de-DE" dirty="0" err="1"/>
              <a:t>konjugationen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), Morphosyntax(=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Wechselwirkungen zwischen beiden)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948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Bedeutung der Ausdrücke</a:t>
            </a:r>
          </a:p>
          <a:p>
            <a:r>
              <a:rPr lang="de-DE" dirty="0"/>
              <a:t>Referentielle Bedeutungstheorie:</a:t>
            </a:r>
          </a:p>
          <a:p>
            <a:r>
              <a:rPr lang="de-DE" dirty="0"/>
              <a:t>Bedeutung eines Ausdrucks sind die Dinge in der Welt für die das Zeichen steht</a:t>
            </a:r>
          </a:p>
          <a:p>
            <a:r>
              <a:rPr lang="de-DE" dirty="0"/>
              <a:t>Fehler: Hier oder Einhorn</a:t>
            </a:r>
          </a:p>
          <a:p>
            <a:r>
              <a:rPr lang="de-DE" dirty="0"/>
              <a:t>mentalistische Bedeutungstheorie:</a:t>
            </a:r>
          </a:p>
          <a:p>
            <a:r>
              <a:rPr lang="de-DE" dirty="0"/>
              <a:t>Fehler: Frieden, Wenn</a:t>
            </a:r>
          </a:p>
          <a:p>
            <a:r>
              <a:rPr lang="de-DE" dirty="0"/>
              <a:t>konventionalistische Bedeutungstheorie:</a:t>
            </a:r>
          </a:p>
          <a:p>
            <a:r>
              <a:rPr lang="de-DE" dirty="0"/>
              <a:t>Sprachlich und Soziale </a:t>
            </a:r>
            <a:r>
              <a:rPr lang="de-DE" dirty="0" err="1"/>
              <a:t>Vereinbarun</a:t>
            </a:r>
            <a:endParaRPr lang="de-DE" dirty="0"/>
          </a:p>
          <a:p>
            <a:r>
              <a:rPr lang="de-DE" dirty="0"/>
              <a:t>Ludwig Wittgenstein</a:t>
            </a:r>
          </a:p>
          <a:p>
            <a:endParaRPr lang="de-DE" dirty="0"/>
          </a:p>
          <a:p>
            <a:r>
              <a:rPr lang="de-DE" dirty="0"/>
              <a:t>Thema nicht ganz geklärt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024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5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Semantik nicht genug um Satz zu entschlüsseln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000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Echte Sprache 1907 erfunden voll funktionsfähig, lebende Fremdsprache, Zeitungen, Vatikan, China veröffentlich </a:t>
            </a:r>
            <a:r>
              <a:rPr lang="de-DE" dirty="0" err="1"/>
              <a:t>radio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 </a:t>
            </a:r>
            <a:r>
              <a:rPr lang="de-DE" dirty="0" err="1"/>
              <a:t>nachrichten</a:t>
            </a:r>
            <a:r>
              <a:rPr lang="de-DE" dirty="0"/>
              <a:t> in </a:t>
            </a:r>
            <a:r>
              <a:rPr lang="de-DE" dirty="0" err="1"/>
              <a:t>esperanto</a:t>
            </a:r>
            <a:r>
              <a:rPr lang="de-DE" dirty="0"/>
              <a:t>, Wikipedia 290.000 </a:t>
            </a:r>
            <a:r>
              <a:rPr lang="de-DE" dirty="0" err="1"/>
              <a:t>artikel</a:t>
            </a:r>
            <a:endParaRPr lang="de-DE" dirty="0"/>
          </a:p>
          <a:p>
            <a:r>
              <a:rPr lang="de-DE" dirty="0"/>
              <a:t>Durch lange zeit sich selbst entwickelte Sprachen(=natürliche Sprachen)</a:t>
            </a:r>
          </a:p>
          <a:p>
            <a:r>
              <a:rPr lang="de-DE" dirty="0" err="1"/>
              <a:t>Mandoa</a:t>
            </a:r>
            <a:r>
              <a:rPr lang="de-DE" dirty="0"/>
              <a:t>=Sprache der </a:t>
            </a:r>
            <a:r>
              <a:rPr lang="de-DE" dirty="0" err="1"/>
              <a:t>Mandalorianer</a:t>
            </a:r>
            <a:r>
              <a:rPr lang="de-DE" dirty="0"/>
              <a:t> in Star wars 	mehrere Sprachen 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Spiele Filme Serien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97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55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64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74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06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63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08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5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3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78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4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D7A1-ACD9-4DA0-8EF2-CE7C1A6E5BB5}" type="datetimeFigureOut">
              <a:rPr lang="de-DE" smtClean="0"/>
              <a:t>01.07.2021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534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honetik.uni-muenchen.de/forschung/software/index.html" TargetMode="External"/><Relationship Id="rId13" Type="http://schemas.openxmlformats.org/officeDocument/2006/relationships/hyperlink" Target="https://de.wikipedia.org/wiki/Benfordsches_Gesetz" TargetMode="External"/><Relationship Id="rId18" Type="http://schemas.openxmlformats.org/officeDocument/2006/relationships/hyperlink" Target="https://de.wikipedia.org/wiki/Geschichte_der_Sprachwissenschaft" TargetMode="External"/><Relationship Id="rId26" Type="http://schemas.openxmlformats.org/officeDocument/2006/relationships/hyperlink" Target="https://de.wikipedia.org/wiki/Tanzsprache" TargetMode="External"/><Relationship Id="rId39" Type="http://schemas.openxmlformats.org/officeDocument/2006/relationships/hyperlink" Target="https://de.wikipedia.org/wiki/Liste_der_IPA-Zeichen" TargetMode="External"/><Relationship Id="rId3" Type="http://schemas.openxmlformats.org/officeDocument/2006/relationships/hyperlink" Target="https://www.youtube.com/watch?v=E8KFJQJ5lSk&amp;ab_channel=MariusAngeschrien" TargetMode="External"/><Relationship Id="rId21" Type="http://schemas.openxmlformats.org/officeDocument/2006/relationships/hyperlink" Target="https://en.wikipedia.org/wiki/Marcus_Terentius_Varro#/media/File:Statua_di_Marco_Terenzio_Varrone_(Rieti)_02.jpg" TargetMode="External"/><Relationship Id="rId34" Type="http://schemas.openxmlformats.org/officeDocument/2006/relationships/hyperlink" Target="https://de.wikipedia.org/wiki/Marcus_Terentius_Varro" TargetMode="External"/><Relationship Id="rId42" Type="http://schemas.openxmlformats.org/officeDocument/2006/relationships/hyperlink" Target="https://www.youtube.com/watch?v=B1r1grQiLdk&amp;ab_channel=CrashCourse" TargetMode="External"/><Relationship Id="rId47" Type="http://schemas.openxmlformats.org/officeDocument/2006/relationships/hyperlink" Target="https://www.christianlehmann.eu/sonderzeichen/" TargetMode="External"/><Relationship Id="rId7" Type="http://schemas.openxmlformats.org/officeDocument/2006/relationships/hyperlink" Target="https://www.fon.hum.uva.nl/praat/" TargetMode="External"/><Relationship Id="rId12" Type="http://schemas.openxmlformats.org/officeDocument/2006/relationships/hyperlink" Target="http://www.mathe.tu-freiberg.de/~hebisch/cafe/kryptographie/haeufigkeitstabellen.html" TargetMode="External"/><Relationship Id="rId17" Type="http://schemas.openxmlformats.org/officeDocument/2006/relationships/hyperlink" Target="https://www.slm.uni-hamburg.de/studium/studiengaenge/ma-studiengaenge/romanistische-linguistik.html" TargetMode="External"/><Relationship Id="rId25" Type="http://schemas.openxmlformats.org/officeDocument/2006/relationships/hyperlink" Target="https://de.wikipedia.org/wiki/Esperanto#/media/Datei:Flag_of_Esperanto.svg" TargetMode="External"/><Relationship Id="rId33" Type="http://schemas.openxmlformats.org/officeDocument/2006/relationships/hyperlink" Target="https://de.wikipedia.org/wiki/Universalgelehrter" TargetMode="External"/><Relationship Id="rId38" Type="http://schemas.openxmlformats.org/officeDocument/2006/relationships/hyperlink" Target="https://de.wikipedia.org/wiki/Nat%C3%BCrliche_Sprache" TargetMode="External"/><Relationship Id="rId46" Type="http://schemas.openxmlformats.org/officeDocument/2006/relationships/hyperlink" Target="https://de.wikipedia.org/wiki/Konstruierte_Sprache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s://de.wikipedia.org/wiki/Lateinische_Linguistik#:~:text=%E2%80%9ELatin%20linguistics%E2%80%9C%2C%20frz.,modernen%20strukturalistischen%20Methoden%20und%20Theorien." TargetMode="External"/><Relationship Id="rId20" Type="http://schemas.openxmlformats.org/officeDocument/2006/relationships/hyperlink" Target="https://de.wikipedia.org/wiki/Geschichte_der_Sprachwissenschaft#/media/Datei:Plato.png" TargetMode="External"/><Relationship Id="rId29" Type="http://schemas.openxmlformats.org/officeDocument/2006/relationships/hyperlink" Target="https://de.wikipedia.org/wiki/Semantik" TargetMode="External"/><Relationship Id="rId41" Type="http://schemas.openxmlformats.org/officeDocument/2006/relationships/hyperlink" Target="https://www.youtube.com/watch?v=l4wAdNyjDok&amp;ab_channel=Linguistik-einfacheinfa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Internationales_Phonetisches_Alphabet" TargetMode="External"/><Relationship Id="rId11" Type="http://schemas.openxmlformats.org/officeDocument/2006/relationships/hyperlink" Target="https://www.youtube.com/watch?v=IsAlz76PXJQ&amp;ab_channel=synesthesiam" TargetMode="External"/><Relationship Id="rId24" Type="http://schemas.openxmlformats.org/officeDocument/2006/relationships/hyperlink" Target="https://memegenerator.net/instance/54814762/dr-evil-meme-das-nennt-man-ironie" TargetMode="External"/><Relationship Id="rId32" Type="http://schemas.openxmlformats.org/officeDocument/2006/relationships/hyperlink" Target="https://de.wikipedia.org/wiki/Grammatik" TargetMode="External"/><Relationship Id="rId37" Type="http://schemas.openxmlformats.org/officeDocument/2006/relationships/hyperlink" Target="https://de.wikipedia.org/wiki/Syntax" TargetMode="External"/><Relationship Id="rId40" Type="http://schemas.openxmlformats.org/officeDocument/2006/relationships/hyperlink" Target="https://de.wikipedia.org/wiki/Wortschatz" TargetMode="External"/><Relationship Id="rId45" Type="http://schemas.openxmlformats.org/officeDocument/2006/relationships/hyperlink" Target="https://de.wikipedia.org/wiki/Esperanto" TargetMode="External"/><Relationship Id="rId5" Type="http://schemas.openxmlformats.org/officeDocument/2006/relationships/hyperlink" Target="https://de.wikipedia.org/wiki/Phonetik" TargetMode="External"/><Relationship Id="rId15" Type="http://schemas.openxmlformats.org/officeDocument/2006/relationships/hyperlink" Target="https://de.wikipedia.org/wiki/Sprachphilosophie" TargetMode="External"/><Relationship Id="rId23" Type="http://schemas.openxmlformats.org/officeDocument/2006/relationships/hyperlink" Target="https://de.wikipedia.org/wiki/Ludwig_Wittgenstein#/media/Datei:Ludwig_Wittgenstein.jpg" TargetMode="External"/><Relationship Id="rId28" Type="http://schemas.openxmlformats.org/officeDocument/2006/relationships/hyperlink" Target="https://de.wikipedia.org/wiki/Formale_Sprache" TargetMode="External"/><Relationship Id="rId36" Type="http://schemas.openxmlformats.org/officeDocument/2006/relationships/hyperlink" Target="https://www.internationalphoneticalphabet.org/ipa-sounds/ipa-chart-with-sounds/" TargetMode="External"/><Relationship Id="rId10" Type="http://schemas.openxmlformats.org/officeDocument/2006/relationships/hyperlink" Target="https://de.wikipedia.org/wiki/Buchstabenh%C3%A4ufigkeit" TargetMode="External"/><Relationship Id="rId19" Type="http://schemas.openxmlformats.org/officeDocument/2006/relationships/hyperlink" Target="https://www.youtube.com/results?search_query=neue+sprache+erfinden" TargetMode="External"/><Relationship Id="rId31" Type="http://schemas.openxmlformats.org/officeDocument/2006/relationships/hyperlink" Target="https://de.wikipedia.org/wiki/Stoa" TargetMode="External"/><Relationship Id="rId44" Type="http://schemas.openxmlformats.org/officeDocument/2006/relationships/hyperlink" Target="https://de.wikipedia.org/wiki/Lexikologie" TargetMode="External"/><Relationship Id="rId4" Type="http://schemas.openxmlformats.org/officeDocument/2006/relationships/hyperlink" Target="https://de.wikipedia.org/wiki/Allgemeine_Linguistik" TargetMode="External"/><Relationship Id="rId9" Type="http://schemas.openxmlformats.org/officeDocument/2006/relationships/hyperlink" Target="https://de.wikipedia.org/wiki/Phonologie" TargetMode="External"/><Relationship Id="rId14" Type="http://schemas.openxmlformats.org/officeDocument/2006/relationships/hyperlink" Target="http://d-lernen.blogspot.com/2010/03/d-lernen-wortschatz-die-500-wichtigsten.html" TargetMode="External"/><Relationship Id="rId22" Type="http://schemas.openxmlformats.org/officeDocument/2006/relationships/hyperlink" Target="https://upload.wikimedia.org/wikipedia/commons/transcoded/f/f7/Echtzeit_MRT_-_Sprechen.ogv/Echtzeit_MRT_-_Sprechen.ogv.240p.vp9.webm" TargetMode="External"/><Relationship Id="rId27" Type="http://schemas.openxmlformats.org/officeDocument/2006/relationships/hyperlink" Target="https://de.wikipedia.org/wiki/Sprache" TargetMode="External"/><Relationship Id="rId30" Type="http://schemas.openxmlformats.org/officeDocument/2006/relationships/hyperlink" Target="https://de.wikipedia.org/wiki/Etymologie" TargetMode="External"/><Relationship Id="rId35" Type="http://schemas.openxmlformats.org/officeDocument/2006/relationships/hyperlink" Target="http://www.intratext.com/IXT/LAT0231/" TargetMode="External"/><Relationship Id="rId43" Type="http://schemas.openxmlformats.org/officeDocument/2006/relationships/hyperlink" Target="https://www.youtube.com/watch?v=-OuLwlNJwWQ&amp;ab_channel=Linguistik-einfacheinfac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microsoft.com/office/2011/relationships/webextension" Target="../webextensions/webextension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3B7A4-59D4-4327-86C6-C24E1EB7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32" y="1383631"/>
            <a:ext cx="9297068" cy="2009274"/>
          </a:xfrm>
        </p:spPr>
        <p:txBody>
          <a:bodyPr>
            <a:normAutofit fontScale="90000"/>
          </a:bodyPr>
          <a:lstStyle/>
          <a:p>
            <a:pPr algn="l"/>
            <a:r>
              <a:rPr lang="de-DE" sz="7200" dirty="0"/>
              <a:t>Kann ich auch eine eigene Sprache erfinden?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0AC6A6-D3E3-496A-9421-D668247C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CA44C59-4788-4869-A548-6B9BE6B92DEA}"/>
              </a:ext>
            </a:extLst>
          </p:cNvPr>
          <p:cNvSpPr txBox="1"/>
          <p:nvPr/>
        </p:nvSpPr>
        <p:spPr>
          <a:xfrm>
            <a:off x="0" y="6488668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38702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1.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5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Lexikologie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der Wörter (und deren Bedeutung)</a:t>
            </a:r>
          </a:p>
          <a:p>
            <a:r>
              <a:rPr lang="de-DE" dirty="0"/>
              <a:t>Verbindung zwischen Wort und Aussage</a:t>
            </a:r>
          </a:p>
          <a:p>
            <a:r>
              <a:rPr lang="de-DE" dirty="0"/>
              <a:t>Bsp.: Ist „Hoppla“ ein Wort?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28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Pragmatik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der Bedeutung in einer bestimmten Situation (Kontext)</a:t>
            </a:r>
          </a:p>
          <a:p>
            <a:r>
              <a:rPr lang="de-DE" dirty="0"/>
              <a:t>Bsp.:</a:t>
            </a:r>
          </a:p>
          <a:p>
            <a:r>
              <a:rPr lang="de-DE" dirty="0"/>
              <a:t>„Das hast du richtig gut gemacht“</a:t>
            </a:r>
          </a:p>
          <a:p>
            <a:r>
              <a:rPr lang="de-DE" dirty="0"/>
              <a:t>Semantik=Bedeutung</a:t>
            </a:r>
          </a:p>
          <a:p>
            <a:r>
              <a:rPr lang="de-DE" dirty="0"/>
              <a:t>Pragmatik=Sinn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81F797-0034-47E6-AD1B-8D75CF12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96" l="56719" r="95625">
                        <a14:foregroundMark x1="65156" y1="87813" x2="66406" y2="87500"/>
                        <a14:foregroundMark x1="59427" y1="90521" x2="60573" y2="91042"/>
                        <a14:foregroundMark x1="59115" y1="90625" x2="58802" y2="91875"/>
                        <a14:foregroundMark x1="72552" y1="89479" x2="72552" y2="89479"/>
                        <a14:foregroundMark x1="72760" y1="88229" x2="72760" y2="88229"/>
                        <a14:foregroundMark x1="80104" y1="86875" x2="79635" y2="86458"/>
                        <a14:foregroundMark x1="79740" y1="85729" x2="79740" y2="85729"/>
                        <a14:backgroundMark x1="80208" y1="84479" x2="80781" y2="84375"/>
                        <a14:backgroundMark x1="80365" y1="85729" x2="80625" y2="8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69"/>
          <a:stretch/>
        </p:blipFill>
        <p:spPr>
          <a:xfrm>
            <a:off x="6290732" y="1523999"/>
            <a:ext cx="2255568" cy="2578894"/>
          </a:xfrm>
          <a:prstGeom prst="rect">
            <a:avLst/>
          </a:prstGeom>
        </p:spPr>
      </p:pic>
      <p:pic>
        <p:nvPicPr>
          <p:cNvPr id="2052" name="Picture 4" descr="Das nennt man &amp;quot;Ironie&amp;quot; - Dr Evil meme | Meme Generator">
            <a:extLst>
              <a:ext uri="{FF2B5EF4-FFF2-40B4-BE49-F238E27FC236}">
                <a16:creationId xmlns:a16="http://schemas.microsoft.com/office/drawing/2014/main" id="{37DA358E-C528-45C4-B28B-43EEDD23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1839">
            <a:off x="8158063" y="3466713"/>
            <a:ext cx="2924689" cy="29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865B679-D5A1-4A40-A3B5-73B5DFACB3C1}"/>
              </a:ext>
            </a:extLst>
          </p:cNvPr>
          <p:cNvSpPr txBox="1"/>
          <p:nvPr/>
        </p:nvSpPr>
        <p:spPr>
          <a:xfrm>
            <a:off x="6095182" y="3506584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349037-ABC5-484B-8DF5-29FA9AE91A2B}"/>
              </a:ext>
            </a:extLst>
          </p:cNvPr>
          <p:cNvSpPr txBox="1"/>
          <p:nvPr/>
        </p:nvSpPr>
        <p:spPr>
          <a:xfrm>
            <a:off x="7691465" y="5796750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244502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Sprachen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 entwickelte Sprachen</a:t>
            </a:r>
          </a:p>
          <a:p>
            <a:r>
              <a:rPr lang="de-DE" dirty="0"/>
              <a:t>Bsp.:</a:t>
            </a:r>
          </a:p>
          <a:p>
            <a:pPr lvl="1"/>
            <a:r>
              <a:rPr lang="de-DE" dirty="0"/>
              <a:t>Esperanto</a:t>
            </a:r>
          </a:p>
          <a:p>
            <a:pPr lvl="1"/>
            <a:r>
              <a:rPr lang="de-DE" dirty="0"/>
              <a:t>Mando</a:t>
            </a:r>
            <a:r>
              <a:rPr lang="de-DE" dirty="0">
                <a:latin typeface="Arial" panose="020B0604020202020204" pitchFamily="34" charset="0"/>
              </a:rPr>
              <a:t>‘</a:t>
            </a:r>
            <a:r>
              <a:rPr lang="de-DE" dirty="0"/>
              <a:t>a</a:t>
            </a:r>
          </a:p>
          <a:p>
            <a:pPr lvl="1"/>
            <a:r>
              <a:rPr lang="de-DE" dirty="0"/>
              <a:t>Neusprech (1984, George Orwell)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50" name="Picture 2" descr="Esperanto-Flagge">
            <a:extLst>
              <a:ext uri="{FF2B5EF4-FFF2-40B4-BE49-F238E27FC236}">
                <a16:creationId xmlns:a16="http://schemas.microsoft.com/office/drawing/2014/main" id="{106CAACB-0EFA-4909-932D-DBC22327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68" y="1690688"/>
            <a:ext cx="3885507" cy="25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B30DFE-5752-4721-B647-F141D6FB92DB}"/>
              </a:ext>
            </a:extLst>
          </p:cNvPr>
          <p:cNvSpPr txBox="1"/>
          <p:nvPr/>
        </p:nvSpPr>
        <p:spPr>
          <a:xfrm>
            <a:off x="7985068" y="4342023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24000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AA249-48F6-41DA-9629-9F90059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Wie ich meine „eigen Sprache“ gemacht habe</a:t>
            </a:r>
            <a:br>
              <a:rPr lang="de-DE" dirty="0"/>
            </a:b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4F6AD2B-6AA7-4637-A5B9-1052BFF2E091}"/>
              </a:ext>
            </a:extLst>
          </p:cNvPr>
          <p:cNvSpPr txBox="1">
            <a:spLocks/>
          </p:cNvSpPr>
          <p:nvPr/>
        </p:nvSpPr>
        <p:spPr>
          <a:xfrm>
            <a:off x="2721725" y="3974335"/>
            <a:ext cx="6748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Telibanati</a:t>
            </a:r>
            <a:r>
              <a:rPr lang="de-DE" dirty="0"/>
              <a:t>(=</a:t>
            </a:r>
            <a:r>
              <a:rPr lang="de-DE" dirty="0" err="1"/>
              <a:t>Sprecheneinfach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57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70EBA5F-56DA-483A-A3FA-DF0E42309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CE10BBE-2C76-4A1C-AD0F-2CCF224CA8AC}"/>
              </a:ext>
            </a:extLst>
          </p:cNvPr>
          <p:cNvSpPr txBox="1"/>
          <p:nvPr/>
        </p:nvSpPr>
        <p:spPr>
          <a:xfrm>
            <a:off x="7566660" y="6224447"/>
            <a:ext cx="615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https://github.com/pulle257/word_generator</a:t>
            </a:r>
          </a:p>
        </p:txBody>
      </p:sp>
    </p:spTree>
    <p:extLst>
      <p:ext uri="{BB962C8B-B14F-4D97-AF65-F5344CB8AC3E}">
        <p14:creationId xmlns:p14="http://schemas.microsoft.com/office/powerpoint/2010/main" val="220529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6-17 22-06-47">
            <a:hlinkClick r:id="" action="ppaction://media"/>
            <a:extLst>
              <a:ext uri="{FF2B5EF4-FFF2-40B4-BE49-F238E27FC236}">
                <a16:creationId xmlns:a16="http://schemas.microsoft.com/office/drawing/2014/main" id="{F59DB23E-6D7B-4CF2-8098-0D5FAD1B73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4102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4EF5ADC-F4E7-4933-8A1C-BA220D38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1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6BF46F-5050-45B8-B770-11C372E4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089"/>
            <a:ext cx="10515600" cy="4997841"/>
          </a:xfrm>
        </p:spPr>
        <p:txBody>
          <a:bodyPr>
            <a:normAutofit/>
          </a:bodyPr>
          <a:lstStyle/>
          <a:p>
            <a:r>
              <a:rPr lang="de-DE" dirty="0"/>
              <a:t>Zeitformen-&gt;Kontext			Bsp.: Ich </a:t>
            </a:r>
            <a:r>
              <a:rPr lang="de-DE" b="1" dirty="0"/>
              <a:t>gestern </a:t>
            </a:r>
            <a:r>
              <a:rPr lang="de-DE" dirty="0"/>
              <a:t>laufen</a:t>
            </a:r>
          </a:p>
          <a:p>
            <a:r>
              <a:rPr lang="de-DE" dirty="0"/>
              <a:t>Plural-&gt;Ende lang gezogen (ē)		Bsp.: </a:t>
            </a:r>
            <a:r>
              <a:rPr lang="de-DE" dirty="0" err="1"/>
              <a:t>ronas</a:t>
            </a:r>
            <a:r>
              <a:rPr lang="de-DE" b="1" dirty="0" err="1"/>
              <a:t>ī</a:t>
            </a:r>
            <a:r>
              <a:rPr lang="de-DE" dirty="0"/>
              <a:t> = die Städte</a:t>
            </a:r>
          </a:p>
          <a:p>
            <a:r>
              <a:rPr lang="de-DE" dirty="0"/>
              <a:t>Satzbau-&gt; </a:t>
            </a:r>
            <a:r>
              <a:rPr lang="de-DE" dirty="0">
                <a:solidFill>
                  <a:schemeClr val="accent1"/>
                </a:solidFill>
              </a:rPr>
              <a:t>Subjekt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Objekt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Prädikat</a:t>
            </a:r>
            <a:r>
              <a:rPr lang="de-DE" dirty="0"/>
              <a:t>	Bsp.: </a:t>
            </a:r>
            <a:r>
              <a:rPr lang="de-DE" dirty="0">
                <a:solidFill>
                  <a:schemeClr val="accent1"/>
                </a:solidFill>
              </a:rPr>
              <a:t>Ich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meine GFS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halten</a:t>
            </a:r>
          </a:p>
          <a:p>
            <a:r>
              <a:rPr lang="de-DE" dirty="0"/>
              <a:t>Alles andere (Bsp.: Adverbien, Adjektive, etc.) kommen hinter das Bezugswort 				Bsp.: Ich meine GFS halten </a:t>
            </a:r>
          </a:p>
          <a:p>
            <a:pPr marL="3657600" lvl="8" indent="0">
              <a:buNone/>
            </a:pPr>
            <a:r>
              <a:rPr lang="de-DE" dirty="0"/>
              <a:t>		               </a:t>
            </a:r>
            <a:r>
              <a:rPr lang="de-DE" sz="2800" dirty="0"/>
              <a:t>angstvoll</a:t>
            </a:r>
            <a:endParaRPr lang="de-DE" dirty="0"/>
          </a:p>
          <a:p>
            <a:pPr marL="0" indent="0">
              <a:buNone/>
            </a:pPr>
            <a:endParaRPr lang="de-DE" sz="3600" dirty="0">
              <a:sym typeface="Wingdings" panose="05000000000000000000" pitchFamily="2" charset="2"/>
            </a:endParaRP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6164A29-5D75-4704-B34E-25A0609C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Grammatik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3C48678-8C7E-44BF-AEB7-7C08243B1B2D}"/>
              </a:ext>
            </a:extLst>
          </p:cNvPr>
          <p:cNvSpPr txBox="1"/>
          <p:nvPr/>
        </p:nvSpPr>
        <p:spPr>
          <a:xfrm>
            <a:off x="838200" y="2487490"/>
            <a:ext cx="78825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dirty="0"/>
              <a:t>A: Reti B, </a:t>
            </a:r>
            <a:r>
              <a:rPr lang="de-DE" sz="4400" dirty="0" err="1"/>
              <a:t>tale</a:t>
            </a:r>
            <a:r>
              <a:rPr lang="de-DE" sz="4400" dirty="0"/>
              <a:t> </a:t>
            </a:r>
            <a:r>
              <a:rPr lang="de-DE" sz="4400" dirty="0" err="1"/>
              <a:t>sihe</a:t>
            </a:r>
            <a:r>
              <a:rPr lang="de-DE" sz="4400" dirty="0"/>
              <a:t>? </a:t>
            </a:r>
          </a:p>
          <a:p>
            <a:r>
              <a:rPr lang="de-DE" sz="4400" dirty="0"/>
              <a:t>B</a:t>
            </a:r>
            <a:r>
              <a:rPr lang="de-DE" sz="4400" dirty="0">
                <a:sym typeface="Wingdings" panose="05000000000000000000" pitchFamily="2" charset="2"/>
              </a:rPr>
              <a:t>: </a:t>
            </a:r>
            <a:r>
              <a:rPr lang="de-DE" sz="4400" dirty="0" err="1">
                <a:sym typeface="Wingdings" panose="05000000000000000000" pitchFamily="2" charset="2"/>
              </a:rPr>
              <a:t>loha</a:t>
            </a:r>
            <a:r>
              <a:rPr lang="de-DE" sz="4400" dirty="0">
                <a:sym typeface="Wingdings" panose="05000000000000000000" pitchFamily="2" charset="2"/>
              </a:rPr>
              <a:t>! </a:t>
            </a:r>
            <a:r>
              <a:rPr lang="de-DE" sz="4400" dirty="0" err="1">
                <a:sym typeface="Wingdings" panose="05000000000000000000" pitchFamily="2" charset="2"/>
              </a:rPr>
              <a:t>Sahi</a:t>
            </a:r>
            <a:r>
              <a:rPr lang="de-DE" sz="4400" dirty="0">
                <a:sym typeface="Wingdings" panose="05000000000000000000" pitchFamily="2" charset="2"/>
              </a:rPr>
              <a:t> GFS </a:t>
            </a:r>
            <a:r>
              <a:rPr lang="de-DE" sz="4400" dirty="0" err="1">
                <a:sym typeface="Wingdings" panose="05000000000000000000" pitchFamily="2" charset="2"/>
              </a:rPr>
              <a:t>bica</a:t>
            </a:r>
            <a:r>
              <a:rPr lang="de-DE" sz="4400" dirty="0">
                <a:sym typeface="Wingdings" panose="05000000000000000000" pitchFamily="2" charset="2"/>
              </a:rPr>
              <a:t> </a:t>
            </a:r>
            <a:r>
              <a:rPr lang="de-DE" sz="4400" dirty="0" err="1">
                <a:sym typeface="Wingdings" panose="05000000000000000000" pitchFamily="2" charset="2"/>
              </a:rPr>
              <a:t>teti</a:t>
            </a:r>
            <a:r>
              <a:rPr lang="de-DE" sz="4400" dirty="0">
                <a:sym typeface="Wingdings" panose="05000000000000000000" pitchFamily="2" charset="2"/>
              </a:rPr>
              <a:t> </a:t>
            </a:r>
            <a:r>
              <a:rPr lang="de-DE" sz="4400" dirty="0" err="1">
                <a:sym typeface="Wingdings" panose="05000000000000000000" pitchFamily="2" charset="2"/>
              </a:rPr>
              <a:t>lemeka</a:t>
            </a:r>
            <a:r>
              <a:rPr lang="de-DE" sz="44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5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99B69AD-A554-490E-8F96-EF385E4E540F}"/>
              </a:ext>
            </a:extLst>
          </p:cNvPr>
          <p:cNvSpPr txBox="1"/>
          <p:nvPr/>
        </p:nvSpPr>
        <p:spPr>
          <a:xfrm>
            <a:off x="9725024" y="6549509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B2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CC1DC-7782-4C8C-A4BD-872E804FC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7134"/>
            <a:ext cx="6917575" cy="5032375"/>
          </a:xfrm>
        </p:spPr>
        <p:txBody>
          <a:bodyPr>
            <a:normAutofit fontScale="92500" lnSpcReduction="20000"/>
          </a:bodyPr>
          <a:lstStyle/>
          <a:p>
            <a:r>
              <a:rPr lang="de-DE" sz="1800" dirty="0"/>
              <a:t>Wissen</a:t>
            </a:r>
          </a:p>
          <a:p>
            <a:pPr lvl="1"/>
            <a:r>
              <a:rPr lang="de-DE" sz="900" dirty="0">
                <a:hlinkClick r:id="rId3"/>
              </a:rPr>
              <a:t>Kann ich eine neue Sprache erfinden? – YouTube</a:t>
            </a:r>
            <a:endParaRPr lang="de-DE" sz="900" dirty="0"/>
          </a:p>
          <a:p>
            <a:pPr lvl="1"/>
            <a:r>
              <a:rPr lang="de-DE" sz="900" dirty="0">
                <a:hlinkClick r:id="rId4"/>
              </a:rPr>
              <a:t>Allgemeine Linguistik – Wikipedia</a:t>
            </a:r>
            <a:endParaRPr lang="de-DE" sz="900" dirty="0"/>
          </a:p>
          <a:p>
            <a:pPr lvl="1"/>
            <a:r>
              <a:rPr lang="de-DE" sz="900" dirty="0">
                <a:hlinkClick r:id="rId5"/>
              </a:rPr>
              <a:t>Phonetik – Wikipedia</a:t>
            </a:r>
            <a:endParaRPr lang="de-DE" sz="900" dirty="0"/>
          </a:p>
          <a:p>
            <a:pPr lvl="1"/>
            <a:r>
              <a:rPr lang="de-DE" sz="900" dirty="0">
                <a:hlinkClick r:id="rId6"/>
              </a:rPr>
              <a:t>Internationales Phonetisches Alphabet – Wikipedia</a:t>
            </a:r>
            <a:endParaRPr lang="de-DE" sz="900" dirty="0"/>
          </a:p>
          <a:p>
            <a:pPr lvl="1"/>
            <a:r>
              <a:rPr lang="en-US" sz="900" dirty="0" err="1">
                <a:hlinkClick r:id="rId7"/>
              </a:rPr>
              <a:t>Praat</a:t>
            </a:r>
            <a:r>
              <a:rPr lang="en-US" sz="900" dirty="0">
                <a:hlinkClick r:id="rId7"/>
              </a:rPr>
              <a:t>: doing Phonetics by Computer (uva.nl)</a:t>
            </a:r>
            <a:endParaRPr lang="en-US" sz="900" dirty="0"/>
          </a:p>
          <a:p>
            <a:pPr lvl="1"/>
            <a:r>
              <a:rPr lang="de-DE" sz="900" b="1" dirty="0">
                <a:hlinkClick r:id="rId8"/>
              </a:rPr>
              <a:t>Software</a:t>
            </a:r>
            <a:r>
              <a:rPr lang="de-DE" sz="900" dirty="0">
                <a:hlinkClick r:id="rId8"/>
              </a:rPr>
              <a:t> - Phonetik und Sprachverarbeitung - LMU München (uni-muenchen.de)</a:t>
            </a:r>
            <a:endParaRPr lang="en-US" sz="900" dirty="0"/>
          </a:p>
          <a:p>
            <a:pPr lvl="1"/>
            <a:r>
              <a:rPr lang="de-DE" sz="900" dirty="0">
                <a:hlinkClick r:id="rId9"/>
              </a:rPr>
              <a:t>Phonologie – Wikipedia</a:t>
            </a:r>
            <a:endParaRPr lang="en-US" sz="900" dirty="0"/>
          </a:p>
          <a:p>
            <a:pPr lvl="1"/>
            <a:r>
              <a:rPr lang="de-DE" sz="900" dirty="0">
                <a:hlinkClick r:id="rId10"/>
              </a:rPr>
              <a:t>Buchstabenhäufigkeit – Wikipedia</a:t>
            </a:r>
            <a:endParaRPr lang="en-US" sz="900" dirty="0"/>
          </a:p>
          <a:p>
            <a:pPr lvl="1"/>
            <a:r>
              <a:rPr lang="en-US" sz="900" dirty="0">
                <a:hlinkClick r:id="rId11"/>
              </a:rPr>
              <a:t>Overview of </a:t>
            </a:r>
            <a:r>
              <a:rPr lang="en-US" sz="900" dirty="0" err="1">
                <a:hlinkClick r:id="rId11"/>
              </a:rPr>
              <a:t>Rhasspy</a:t>
            </a:r>
            <a:r>
              <a:rPr lang="en-US" sz="900" dirty="0">
                <a:hlinkClick r:id="rId11"/>
              </a:rPr>
              <a:t> 2.5 – YouTube</a:t>
            </a:r>
            <a:endParaRPr lang="en-US" sz="900" dirty="0"/>
          </a:p>
          <a:p>
            <a:pPr lvl="1"/>
            <a:r>
              <a:rPr lang="de-DE" sz="900" dirty="0">
                <a:hlinkClick r:id="rId12"/>
              </a:rPr>
              <a:t>Häufigkeitstabellen (tu-freiberg.de)</a:t>
            </a:r>
            <a:endParaRPr lang="de-DE" sz="900" dirty="0"/>
          </a:p>
          <a:p>
            <a:pPr lvl="1"/>
            <a:r>
              <a:rPr lang="de-DE" sz="900" dirty="0">
                <a:hlinkClick r:id="rId10"/>
              </a:rPr>
              <a:t>Buchstabenhäufigkeit – Wikipedia</a:t>
            </a:r>
            <a:endParaRPr lang="de-DE" sz="900" dirty="0"/>
          </a:p>
          <a:p>
            <a:pPr lvl="1"/>
            <a:r>
              <a:rPr lang="de-DE" sz="900" dirty="0" err="1">
                <a:hlinkClick r:id="rId13"/>
              </a:rPr>
              <a:t>Benfordsches</a:t>
            </a:r>
            <a:r>
              <a:rPr lang="de-DE" sz="900" dirty="0">
                <a:hlinkClick r:id="rId13"/>
              </a:rPr>
              <a:t> Gesetz – Wikipedia</a:t>
            </a:r>
            <a:endParaRPr lang="de-DE" sz="900" dirty="0"/>
          </a:p>
          <a:p>
            <a:pPr lvl="1"/>
            <a:r>
              <a:rPr lang="de-DE" sz="900" dirty="0">
                <a:hlinkClick r:id="rId14"/>
              </a:rPr>
              <a:t>D-lernen Blog: D-lernen Wortschatz - Die 500 wichtigsten deutschen Wörter</a:t>
            </a:r>
            <a:endParaRPr lang="de-DE" sz="900" dirty="0"/>
          </a:p>
          <a:p>
            <a:pPr lvl="1"/>
            <a:r>
              <a:rPr lang="de-DE" sz="900" dirty="0">
                <a:hlinkClick r:id="rId15"/>
              </a:rPr>
              <a:t>Sprachphilosophie – Wikipedia</a:t>
            </a:r>
            <a:endParaRPr lang="de-DE" sz="900" dirty="0"/>
          </a:p>
          <a:p>
            <a:pPr lvl="1"/>
            <a:r>
              <a:rPr lang="de-DE" sz="900" dirty="0">
                <a:hlinkClick r:id="rId16"/>
              </a:rPr>
              <a:t>Lateinische Linguistik – Wikipedia</a:t>
            </a:r>
            <a:endParaRPr lang="de-DE" sz="900" dirty="0"/>
          </a:p>
          <a:p>
            <a:pPr lvl="1"/>
            <a:r>
              <a:rPr lang="de-DE" sz="900" dirty="0">
                <a:hlinkClick r:id="rId17"/>
              </a:rPr>
              <a:t> Romanistische Linguistik : Fachbereiche Sprache, Literatur und Medien (SLM I + II) : Universität Hamburg (uni-hamburg.de)</a:t>
            </a:r>
            <a:endParaRPr lang="de-DE" sz="900" dirty="0"/>
          </a:p>
          <a:p>
            <a:pPr lvl="1"/>
            <a:r>
              <a:rPr lang="de-DE" sz="900" dirty="0">
                <a:hlinkClick r:id="rId18"/>
              </a:rPr>
              <a:t>Geschichte der Sprachwissenschaft – Wikipedia</a:t>
            </a:r>
            <a:endParaRPr lang="de-DE" sz="900" dirty="0"/>
          </a:p>
          <a:p>
            <a:r>
              <a:rPr lang="de-DE" sz="900" dirty="0"/>
              <a:t>Bilder</a:t>
            </a:r>
          </a:p>
          <a:p>
            <a:pPr lvl="1"/>
            <a:r>
              <a:rPr lang="de-DE" sz="1100" dirty="0"/>
              <a:t>B1: </a:t>
            </a:r>
            <a:r>
              <a:rPr lang="de-DE" sz="1100" dirty="0">
                <a:hlinkClick r:id="rId19"/>
              </a:rPr>
              <a:t>https://www.youtube.com/results?search_query=neue+sprache+erfinden</a:t>
            </a:r>
            <a:r>
              <a:rPr lang="de-DE" sz="1100" dirty="0"/>
              <a:t> (wurde mit GIMP bearbeitet)</a:t>
            </a:r>
          </a:p>
          <a:p>
            <a:pPr lvl="1"/>
            <a:r>
              <a:rPr lang="de-DE" sz="1100" dirty="0"/>
              <a:t>B2:	</a:t>
            </a:r>
            <a:r>
              <a:rPr lang="de-DE" sz="1100" dirty="0">
                <a:hlinkClick r:id="rId20"/>
              </a:rPr>
              <a:t>https://de.wikipedia.org/wiki/Geschichte_der_Sprachwissenschaft#/media/Datei:Plato.png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B3:	</a:t>
            </a:r>
            <a:r>
              <a:rPr lang="de-DE" sz="1100" dirty="0">
                <a:hlinkClick r:id="rId21"/>
              </a:rPr>
              <a:t>https://en.wikipedia.org/wiki/Marcus_Terentius_Varro#/media/File:Statua_di_Marco_Terenzio_Varrone_(Rieti)_02.jpg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V1: </a:t>
            </a:r>
            <a:r>
              <a:rPr lang="de-DE" sz="1100" dirty="0">
                <a:hlinkClick r:id="rId22"/>
              </a:rPr>
              <a:t>https://upload.wikimedia.org/wikipedia/commons/transcoded/f/f7/Echtzeit_MRT_-_Sprechen.ogv/Echtzeit_MRT_-_Sprechen.ogv.240p.vp9.webm</a:t>
            </a:r>
            <a:endParaRPr lang="de-DE" sz="1100" dirty="0"/>
          </a:p>
          <a:p>
            <a:pPr lvl="1"/>
            <a:r>
              <a:rPr lang="de-DE" sz="1100" dirty="0"/>
              <a:t>B4: Englisch Buch</a:t>
            </a:r>
          </a:p>
          <a:p>
            <a:pPr lvl="1"/>
            <a:r>
              <a:rPr lang="de-DE" sz="1100" dirty="0"/>
              <a:t>B5: </a:t>
            </a:r>
            <a:r>
              <a:rPr lang="de-DE" sz="1100" dirty="0">
                <a:hlinkClick r:id="rId23"/>
              </a:rPr>
              <a:t>https://de.wikipedia.org/wiki/Ludwig_Wittgenstein#/media/Datei:Ludwig_Wittgenstein.jpg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B6: </a:t>
            </a:r>
            <a:r>
              <a:rPr lang="de-DE" sz="1100" dirty="0" err="1"/>
              <a:t>Pixabay</a:t>
            </a:r>
            <a:endParaRPr lang="de-DE" sz="1100" dirty="0"/>
          </a:p>
          <a:p>
            <a:pPr lvl="1"/>
            <a:r>
              <a:rPr lang="de-DE" sz="1100" dirty="0"/>
              <a:t>B7: </a:t>
            </a:r>
            <a:r>
              <a:rPr lang="de-DE" sz="1100" dirty="0">
                <a:hlinkClick r:id="rId24"/>
              </a:rPr>
              <a:t>https://memegenerator.net/instance/54814762/dr-evil-meme-das-nennt-man-ironie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B8: </a:t>
            </a:r>
            <a:r>
              <a:rPr lang="de-DE" sz="1100" dirty="0">
                <a:hlinkClick r:id="rId25"/>
              </a:rPr>
              <a:t>https://de.wikipedia.org/wiki/Esperanto#/media/Datei:Flag_of_Esperanto.svg</a:t>
            </a:r>
            <a:r>
              <a:rPr lang="de-DE" sz="1100" dirty="0"/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76510-B5F4-47B4-957B-253F07FD9CB7}"/>
              </a:ext>
            </a:extLst>
          </p:cNvPr>
          <p:cNvSpPr txBox="1"/>
          <p:nvPr/>
        </p:nvSpPr>
        <p:spPr>
          <a:xfrm>
            <a:off x="6998449" y="1693892"/>
            <a:ext cx="545314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800" dirty="0">
                <a:hlinkClick r:id="rId26"/>
              </a:rPr>
              <a:t>Tanzsprache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7"/>
              </a:rPr>
              <a:t>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8"/>
              </a:rPr>
              <a:t>Formale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9"/>
              </a:rPr>
              <a:t>Semantik – Wikipedia</a:t>
            </a:r>
            <a:endParaRPr lang="de-DE" sz="800" dirty="0"/>
          </a:p>
          <a:p>
            <a:pPr lvl="1"/>
            <a:r>
              <a:rPr lang="de-DE" sz="800" dirty="0">
                <a:hlinkClick r:id="rId30"/>
              </a:rPr>
              <a:t> Etymologie – Wikipedia</a:t>
            </a:r>
            <a:endParaRPr lang="de-DE" sz="800" dirty="0"/>
          </a:p>
          <a:p>
            <a:pPr lvl="1"/>
            <a:r>
              <a:rPr lang="de-DE" sz="800" dirty="0">
                <a:hlinkClick r:id="rId31"/>
              </a:rPr>
              <a:t>Stoa – Wikipedia</a:t>
            </a:r>
            <a:endParaRPr lang="de-DE" sz="800" dirty="0"/>
          </a:p>
          <a:p>
            <a:pPr lvl="1"/>
            <a:r>
              <a:rPr lang="de-DE" sz="800" dirty="0">
                <a:hlinkClick r:id="rId32"/>
              </a:rPr>
              <a:t>Grammatik – Wikipedia</a:t>
            </a:r>
            <a:endParaRPr lang="de-DE" sz="800" dirty="0"/>
          </a:p>
          <a:p>
            <a:pPr lvl="1"/>
            <a:r>
              <a:rPr lang="de-DE" sz="800" dirty="0">
                <a:hlinkClick r:id="rId33"/>
              </a:rPr>
              <a:t>Universalgelehrter – Wikipedia</a:t>
            </a:r>
            <a:endParaRPr lang="de-DE" sz="800" dirty="0"/>
          </a:p>
          <a:p>
            <a:pPr lvl="1"/>
            <a:r>
              <a:rPr lang="de-DE" sz="800" dirty="0">
                <a:hlinkClick r:id="rId34"/>
              </a:rPr>
              <a:t>Marcus </a:t>
            </a:r>
            <a:r>
              <a:rPr lang="de-DE" sz="800" dirty="0" err="1">
                <a:hlinkClick r:id="rId34"/>
              </a:rPr>
              <a:t>Terentius</a:t>
            </a:r>
            <a:r>
              <a:rPr lang="de-DE" sz="800" dirty="0">
                <a:hlinkClick r:id="rId34"/>
              </a:rPr>
              <a:t> Varro – Wikipedia</a:t>
            </a:r>
            <a:endParaRPr lang="de-DE" sz="800" dirty="0"/>
          </a:p>
          <a:p>
            <a:pPr lvl="1"/>
            <a:r>
              <a:rPr lang="en-US" sz="800" dirty="0">
                <a:hlinkClick r:id="rId35"/>
              </a:rPr>
              <a:t>De lingua Latina - Table of Contents - </a:t>
            </a:r>
            <a:r>
              <a:rPr lang="en-US" sz="800" dirty="0" err="1">
                <a:hlinkClick r:id="rId35"/>
              </a:rPr>
              <a:t>IntraText</a:t>
            </a:r>
            <a:r>
              <a:rPr lang="en-US" sz="800" dirty="0">
                <a:hlinkClick r:id="rId35"/>
              </a:rPr>
              <a:t> CT</a:t>
            </a:r>
            <a:endParaRPr lang="de-DE" sz="800" dirty="0"/>
          </a:p>
          <a:p>
            <a:pPr lvl="1"/>
            <a:r>
              <a:rPr lang="en-US" sz="800" dirty="0">
                <a:hlinkClick r:id="rId36"/>
              </a:rPr>
              <a:t>IPA Chart with Sounds | International Phonetic Alphabet Sounds</a:t>
            </a:r>
            <a:endParaRPr lang="de-DE" sz="800" dirty="0"/>
          </a:p>
          <a:p>
            <a:pPr lvl="1"/>
            <a:r>
              <a:rPr lang="de-DE" sz="800" dirty="0">
                <a:hlinkClick r:id="rId37"/>
              </a:rPr>
              <a:t>Syntax – Wikipedia</a:t>
            </a:r>
            <a:endParaRPr lang="de-DE" sz="800" dirty="0"/>
          </a:p>
          <a:p>
            <a:pPr lvl="1"/>
            <a:r>
              <a:rPr lang="de-DE" sz="800" dirty="0">
                <a:hlinkClick r:id="rId38"/>
              </a:rPr>
              <a:t>Natürliche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39"/>
              </a:rPr>
              <a:t>Liste der IPA-Zeichen – Wikipedia</a:t>
            </a:r>
            <a:endParaRPr lang="de-DE" sz="800" dirty="0"/>
          </a:p>
          <a:p>
            <a:pPr lvl="1"/>
            <a:r>
              <a:rPr lang="de-DE" sz="800" dirty="0">
                <a:hlinkClick r:id="rId40"/>
              </a:rPr>
              <a:t>Wortschatz – Wikipedia</a:t>
            </a:r>
            <a:endParaRPr lang="de-DE" sz="800" dirty="0"/>
          </a:p>
          <a:p>
            <a:pPr lvl="1"/>
            <a:r>
              <a:rPr lang="de-DE" sz="800" dirty="0">
                <a:hlinkClick r:id="rId41"/>
              </a:rPr>
              <a:t>Was ist Syntax? - Aus der Sicht der Linguistik – YouTube</a:t>
            </a:r>
            <a:endParaRPr lang="de-DE" sz="800" dirty="0"/>
          </a:p>
          <a:p>
            <a:pPr lvl="1"/>
            <a:r>
              <a:rPr lang="en-US" sz="800" dirty="0">
                <a:hlinkClick r:id="rId42"/>
              </a:rPr>
              <a:t>Syntax 1 - Morphosyntax: Crash Course Linguistics #3 – YouTube</a:t>
            </a:r>
            <a:endParaRPr lang="de-DE" sz="800" dirty="0"/>
          </a:p>
          <a:p>
            <a:pPr lvl="1"/>
            <a:r>
              <a:rPr lang="de-DE" sz="800" dirty="0">
                <a:hlinkClick r:id="rId43"/>
              </a:rPr>
              <a:t>Was ist Semantik und was ist Bedeutung? - Grundwissen Linguistik – YouTube</a:t>
            </a:r>
            <a:endParaRPr lang="de-DE" sz="800" dirty="0"/>
          </a:p>
          <a:p>
            <a:pPr lvl="1"/>
            <a:r>
              <a:rPr lang="de-DE" sz="800" dirty="0">
                <a:hlinkClick r:id="rId44"/>
              </a:rPr>
              <a:t>Lexikologie – Wikipedia</a:t>
            </a:r>
            <a:endParaRPr lang="de-DE" sz="800" dirty="0"/>
          </a:p>
          <a:p>
            <a:pPr lvl="1"/>
            <a:r>
              <a:rPr lang="de-DE" sz="800" dirty="0">
                <a:hlinkClick r:id="rId45"/>
              </a:rPr>
              <a:t>Esperanto – Wikipedia</a:t>
            </a:r>
            <a:endParaRPr lang="de-DE" sz="800" dirty="0"/>
          </a:p>
          <a:p>
            <a:pPr lvl="1"/>
            <a:r>
              <a:rPr lang="de-DE" sz="800" dirty="0">
                <a:hlinkClick r:id="rId46"/>
              </a:rPr>
              <a:t>Konstruierte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47"/>
              </a:rPr>
              <a:t>Sonderzeichen - Unicode (christianlehmann.eu)</a:t>
            </a:r>
            <a:endParaRPr lang="de-DE" sz="800" dirty="0"/>
          </a:p>
          <a:p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36765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3B7A4-59D4-4327-86C6-C24E1EB7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32" y="1383631"/>
            <a:ext cx="5702968" cy="2009274"/>
          </a:xfrm>
        </p:spPr>
        <p:txBody>
          <a:bodyPr>
            <a:normAutofit fontScale="90000"/>
          </a:bodyPr>
          <a:lstStyle/>
          <a:p>
            <a:pPr algn="l"/>
            <a:r>
              <a:rPr lang="de-DE" sz="7200" dirty="0"/>
              <a:t>Wie funktioniert Sprache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43610F-73E8-4061-9887-E09B14D2E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032" y="3392905"/>
            <a:ext cx="3426493" cy="40848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Von Paul Treier</a:t>
            </a:r>
          </a:p>
        </p:txBody>
      </p:sp>
    </p:spTree>
    <p:extLst>
      <p:ext uri="{BB962C8B-B14F-4D97-AF65-F5344CB8AC3E}">
        <p14:creationId xmlns:p14="http://schemas.microsoft.com/office/powerpoint/2010/main" val="199997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7370DC-380A-4F21-AF2C-5B7F93B1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364009-D1E9-4795-83C8-B0E77DDB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789" y="1686092"/>
            <a:ext cx="4271211" cy="4351338"/>
          </a:xfrm>
        </p:spPr>
        <p:txBody>
          <a:bodyPr>
            <a:normAutofit/>
          </a:bodyPr>
          <a:lstStyle/>
          <a:p>
            <a:r>
              <a:rPr lang="de-DE" dirty="0"/>
              <a:t>Definition von Sprache</a:t>
            </a:r>
          </a:p>
          <a:p>
            <a:r>
              <a:rPr lang="de-DE" dirty="0"/>
              <a:t>Linguistik</a:t>
            </a:r>
          </a:p>
          <a:p>
            <a:pPr lvl="1"/>
            <a:r>
              <a:rPr lang="de-DE" dirty="0"/>
              <a:t>Definition</a:t>
            </a:r>
          </a:p>
          <a:p>
            <a:pPr lvl="1"/>
            <a:r>
              <a:rPr lang="de-DE" dirty="0"/>
              <a:t>Geschichte</a:t>
            </a:r>
          </a:p>
          <a:p>
            <a:pPr lvl="1"/>
            <a:r>
              <a:rPr lang="de-DE" dirty="0"/>
              <a:t>Phonetik</a:t>
            </a:r>
          </a:p>
          <a:p>
            <a:pPr lvl="1"/>
            <a:r>
              <a:rPr lang="de-DE" dirty="0"/>
              <a:t>Syntax</a:t>
            </a:r>
          </a:p>
          <a:p>
            <a:pPr lvl="1"/>
            <a:r>
              <a:rPr lang="de-DE" dirty="0"/>
              <a:t>Semantik</a:t>
            </a:r>
          </a:p>
          <a:p>
            <a:pPr lvl="1"/>
            <a:r>
              <a:rPr lang="de-DE" dirty="0"/>
              <a:t>Pragmatik</a:t>
            </a:r>
          </a:p>
          <a:p>
            <a:pPr lvl="1"/>
            <a:r>
              <a:rPr lang="de-DE" dirty="0"/>
              <a:t>Lexikologie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D0D94ED-0D2D-4038-8068-47031D359D7C}"/>
              </a:ext>
            </a:extLst>
          </p:cNvPr>
          <p:cNvSpPr txBox="1">
            <a:spLocks/>
          </p:cNvSpPr>
          <p:nvPr/>
        </p:nvSpPr>
        <p:spPr>
          <a:xfrm>
            <a:off x="6096000" y="1686092"/>
            <a:ext cx="4271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Künstliche Sprachen</a:t>
            </a:r>
          </a:p>
          <a:p>
            <a:pPr lvl="1"/>
            <a:r>
              <a:rPr lang="de-DE" dirty="0" err="1"/>
              <a:t>Definition+Beispiele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de-DE" dirty="0"/>
              <a:t>Wie ich meine eigen Sprache gemacht habe</a:t>
            </a:r>
          </a:p>
        </p:txBody>
      </p:sp>
    </p:spTree>
    <p:extLst>
      <p:ext uri="{BB962C8B-B14F-4D97-AF65-F5344CB8AC3E}">
        <p14:creationId xmlns:p14="http://schemas.microsoft.com/office/powerpoint/2010/main" val="18886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von 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C7D6CD-8EB4-4F85-90B8-9824FB808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 komplexen Systeme der Kommunikation</a:t>
            </a:r>
          </a:p>
          <a:p>
            <a:pPr lvl="1"/>
            <a:r>
              <a:rPr lang="de-DE" dirty="0"/>
              <a:t>Natürliche/künstliche Sprachen</a:t>
            </a:r>
          </a:p>
          <a:p>
            <a:pPr lvl="1"/>
            <a:r>
              <a:rPr lang="de-DE" dirty="0"/>
              <a:t>Tierische Zeichensysteme</a:t>
            </a:r>
          </a:p>
          <a:p>
            <a:pPr lvl="1"/>
            <a:r>
              <a:rPr lang="de-DE" dirty="0"/>
              <a:t>Bsp. Tanzsprache der Bienen</a:t>
            </a:r>
          </a:p>
          <a:p>
            <a:pPr lvl="1"/>
            <a:r>
              <a:rPr lang="de-DE" dirty="0"/>
              <a:t>Programmiersprachen/formale Sprachen</a:t>
            </a:r>
          </a:p>
          <a:p>
            <a:r>
              <a:rPr lang="de-DE" dirty="0"/>
              <a:t>Lautsprache / Gebärdensprache</a:t>
            </a:r>
          </a:p>
          <a:p>
            <a:r>
              <a:rPr lang="de-DE" dirty="0"/>
              <a:t>6000 Sprachen</a:t>
            </a:r>
          </a:p>
          <a:p>
            <a:r>
              <a:rPr lang="de-DE" dirty="0"/>
              <a:t>90% davon 2100 verdrängt </a:t>
            </a:r>
          </a:p>
          <a:p>
            <a:r>
              <a:rPr lang="de-DE" dirty="0"/>
              <a:t>Internationaler Schutz</a:t>
            </a:r>
          </a:p>
          <a:p>
            <a:pPr marL="457200" lvl="1" indent="0">
              <a:buNone/>
            </a:pP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E83C34F-B855-45BD-BF7E-0CDB165D9EDA}"/>
                  </a:ext>
                </a:extLst>
              </p:cNvPr>
              <p:cNvSpPr txBox="1"/>
              <p:nvPr/>
            </p:nvSpPr>
            <p:spPr>
              <a:xfrm rot="20555340">
                <a:off x="6975358" y="3050788"/>
                <a:ext cx="2899895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E83C34F-B855-45BD-BF7E-0CDB165D9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55340">
                <a:off x="6975358" y="3050788"/>
                <a:ext cx="2899895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645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die Linguistik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„Wissenschaft der menschliche Sprache“</a:t>
            </a:r>
          </a:p>
          <a:p>
            <a:r>
              <a:rPr lang="de-DE" dirty="0"/>
              <a:t>Indirekt seit ca. 800vChr betrieben</a:t>
            </a:r>
          </a:p>
          <a:p>
            <a:r>
              <a:rPr lang="de-DE" dirty="0"/>
              <a:t>Untersucht jeden Bestandteil</a:t>
            </a:r>
          </a:p>
          <a:p>
            <a:r>
              <a:rPr lang="de-DE" dirty="0"/>
              <a:t>Phonetik, Syntax, Lexikologie, etc.</a:t>
            </a:r>
          </a:p>
          <a:p>
            <a:r>
              <a:rPr lang="de-DE" dirty="0"/>
              <a:t>Entstehung, Wahrnehmung, Erlernen, etc.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94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 der Linguistik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C7D6CD-8EB4-4F85-90B8-9824FB80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Indien</a:t>
            </a:r>
          </a:p>
          <a:p>
            <a:pPr lvl="1"/>
            <a:r>
              <a:rPr lang="de-DE" sz="2800" dirty="0"/>
              <a:t>800vChr. Werk von </a:t>
            </a:r>
            <a:r>
              <a:rPr lang="de-DE" sz="2800" b="1" dirty="0"/>
              <a:t>Sakatayana</a:t>
            </a:r>
          </a:p>
          <a:p>
            <a:r>
              <a:rPr lang="de-DE" dirty="0"/>
              <a:t>Griechenland</a:t>
            </a:r>
          </a:p>
          <a:p>
            <a:pPr lvl="1"/>
            <a:r>
              <a:rPr lang="de-DE" sz="2800" b="1" dirty="0"/>
              <a:t>Dionysios </a:t>
            </a:r>
            <a:r>
              <a:rPr lang="de-DE" sz="2800" b="1" dirty="0" err="1"/>
              <a:t>Thrax</a:t>
            </a:r>
            <a:r>
              <a:rPr lang="de-DE" sz="2800" b="1" dirty="0"/>
              <a:t> </a:t>
            </a:r>
            <a:r>
              <a:rPr lang="de-DE" sz="2800" dirty="0"/>
              <a:t>200vChr.:</a:t>
            </a:r>
          </a:p>
          <a:p>
            <a:pPr lvl="1"/>
            <a:r>
              <a:rPr lang="de-DE" sz="2800" dirty="0"/>
              <a:t>Verfasste Grammatik</a:t>
            </a:r>
          </a:p>
          <a:p>
            <a:pPr lvl="1"/>
            <a:r>
              <a:rPr lang="el-GR" sz="2800" dirty="0"/>
              <a:t>τέχνη γραμματική</a:t>
            </a:r>
            <a:r>
              <a:rPr lang="de-DE" sz="2800" dirty="0"/>
              <a:t> (=„grammatische Wissenschaft“)</a:t>
            </a:r>
            <a:endParaRPr lang="de-DE" dirty="0"/>
          </a:p>
          <a:p>
            <a:r>
              <a:rPr lang="de-DE" dirty="0"/>
              <a:t>Römisches Reich</a:t>
            </a:r>
          </a:p>
          <a:p>
            <a:pPr lvl="1"/>
            <a:r>
              <a:rPr lang="de-DE" dirty="0"/>
              <a:t>Knüpft nahtlos an griechische Sprachwissenschaft an</a:t>
            </a:r>
          </a:p>
          <a:p>
            <a:pPr lvl="1"/>
            <a:r>
              <a:rPr lang="de-DE" b="1" dirty="0"/>
              <a:t>Marcus </a:t>
            </a:r>
            <a:r>
              <a:rPr lang="de-DE" b="1" dirty="0" err="1"/>
              <a:t>Terentius</a:t>
            </a:r>
            <a:r>
              <a:rPr lang="de-DE" b="1" dirty="0"/>
              <a:t> Varro (116-27vChr.)</a:t>
            </a:r>
          </a:p>
          <a:p>
            <a:pPr lvl="1"/>
            <a:r>
              <a:rPr lang="de-DE" dirty="0"/>
              <a:t>De </a:t>
            </a:r>
            <a:r>
              <a:rPr lang="de-DE" dirty="0" err="1"/>
              <a:t>lingua</a:t>
            </a:r>
            <a:r>
              <a:rPr lang="de-DE" dirty="0"/>
              <a:t> </a:t>
            </a:r>
            <a:r>
              <a:rPr lang="de-DE" dirty="0" err="1"/>
              <a:t>latina</a:t>
            </a:r>
            <a:r>
              <a:rPr lang="de-DE" dirty="0"/>
              <a:t> </a:t>
            </a:r>
            <a:r>
              <a:rPr lang="de-DE" dirty="0" err="1"/>
              <a:t>libri</a:t>
            </a:r>
            <a:r>
              <a:rPr lang="de-DE" dirty="0"/>
              <a:t> XXV</a:t>
            </a:r>
          </a:p>
          <a:p>
            <a:pPr lvl="1"/>
            <a:r>
              <a:rPr lang="de-DE" dirty="0"/>
              <a:t>Überträgt die Dionysios </a:t>
            </a:r>
            <a:r>
              <a:rPr lang="de-DE" dirty="0" err="1"/>
              <a:t>Thrax</a:t>
            </a:r>
            <a:r>
              <a:rPr lang="de-DE" dirty="0"/>
              <a:t> aussage ins lateinische</a:t>
            </a:r>
          </a:p>
          <a:p>
            <a:pPr lvl="1"/>
            <a:r>
              <a:rPr lang="de-DE" b="1" dirty="0"/>
              <a:t>Aelius Donatus </a:t>
            </a:r>
            <a:r>
              <a:rPr lang="de-DE" dirty="0"/>
              <a:t>und </a:t>
            </a:r>
            <a:r>
              <a:rPr lang="de-DE" b="1" dirty="0"/>
              <a:t>Priscians</a:t>
            </a:r>
            <a:r>
              <a:rPr lang="de-DE" dirty="0"/>
              <a:t> 400-500nChr.</a:t>
            </a:r>
          </a:p>
          <a:p>
            <a:pPr lvl="1"/>
            <a:r>
              <a:rPr lang="de-DE" dirty="0"/>
              <a:t>Standartwerke bis ins Mittelalter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733A430-854D-4984-9079-5E02108D99BE}"/>
              </a:ext>
            </a:extLst>
          </p:cNvPr>
          <p:cNvCxnSpPr>
            <a:cxnSpLocks/>
          </p:cNvCxnSpPr>
          <p:nvPr/>
        </p:nvCxnSpPr>
        <p:spPr>
          <a:xfrm>
            <a:off x="639491" y="1825625"/>
            <a:ext cx="0" cy="4622800"/>
          </a:xfrm>
          <a:prstGeom prst="straightConnector1">
            <a:avLst/>
          </a:prstGeom>
          <a:ln w="88900" cap="rnd" cmpd="sng">
            <a:solidFill>
              <a:schemeClr val="tx1">
                <a:alpha val="12000"/>
              </a:schemeClr>
            </a:solidFill>
            <a:prstDash val="solid"/>
            <a:round/>
            <a:headEnd type="none"/>
            <a:tailEnd type="non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723EDD7-8403-40BD-94F9-373FDC46E018}"/>
              </a:ext>
            </a:extLst>
          </p:cNvPr>
          <p:cNvSpPr txBox="1"/>
          <p:nvPr/>
        </p:nvSpPr>
        <p:spPr>
          <a:xfrm rot="16200000">
            <a:off x="-273052" y="3956735"/>
            <a:ext cx="1343054" cy="46166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tx1">
                    <a:alpha val="12000"/>
                  </a:schemeClr>
                </a:solidFill>
              </a:rPr>
              <a:t>Zeitstrahl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5E5E623-D41F-42EF-889E-8FE24FF3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61" b="94559" l="9875" r="89875">
                        <a14:foregroundMark x1="48000" y1="7598" x2="53375" y2="12758"/>
                        <a14:foregroundMark x1="77250" y1="88368" x2="83125" y2="93433"/>
                        <a14:foregroundMark x1="67250" y1="93996" x2="66125" y2="93433"/>
                        <a14:foregroundMark x1="85375" y1="93058" x2="87000" y2="93527"/>
                        <a14:foregroundMark x1="88125" y1="92120" x2="81500" y2="88837"/>
                        <a14:foregroundMark x1="82875" y1="48218" x2="82500" y2="45872"/>
                        <a14:foregroundMark x1="83000" y1="45310" x2="80375" y2="43902"/>
                        <a14:foregroundMark x1="83250" y1="44184" x2="82125" y2="43809"/>
                        <a14:foregroundMark x1="84375" y1="43996" x2="85250" y2="44090"/>
                        <a14:foregroundMark x1="84000" y1="45779" x2="85125" y2="46248"/>
                        <a14:foregroundMark x1="76250" y1="43152" x2="75625" y2="39681"/>
                        <a14:backgroundMark x1="62750" y1="76829" x2="63125" y2="84428"/>
                        <a14:backgroundMark x1="80125" y1="79737" x2="86500" y2="88931"/>
                        <a14:backgroundMark x1="77750" y1="82458" x2="79750" y2="84709"/>
                        <a14:backgroundMark x1="76000" y1="82458" x2="76875" y2="83302"/>
                        <a14:backgroundMark x1="47250" y1="87992" x2="51375" y2="93809"/>
                        <a14:backgroundMark x1="53375" y1="90807" x2="55750" y2="95216"/>
                        <a14:backgroundMark x1="56000" y1="92777" x2="62125" y2="96435"/>
                        <a14:backgroundMark x1="63250" y1="95872" x2="52250" y2="89306"/>
                        <a14:backgroundMark x1="53000" y1="89493" x2="53000" y2="87992"/>
                        <a14:backgroundMark x1="91000" y1="92777" x2="90500" y2="91182"/>
                        <a14:backgroundMark x1="86875" y1="89962" x2="87875" y2="90150"/>
                        <a14:backgroundMark x1="88375" y1="90338" x2="89250" y2="91557"/>
                        <a14:backgroundMark x1="79250" y1="39212" x2="81250" y2="40619"/>
                        <a14:backgroundMark x1="82500" y1="42026" x2="79625" y2="41088"/>
                        <a14:backgroundMark x1="82500" y1="42777" x2="85375" y2="42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4250" y="5292725"/>
            <a:ext cx="321667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6792C45-C3F8-40B5-8ABB-25B6AA32D089}"/>
              </a:ext>
            </a:extLst>
          </p:cNvPr>
          <p:cNvSpPr txBox="1"/>
          <p:nvPr/>
        </p:nvSpPr>
        <p:spPr>
          <a:xfrm>
            <a:off x="11123810" y="8949809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573906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1319 -0.3321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662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12982 -0.3851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Webviewer">
                <a:extLst>
                  <a:ext uri="{FF2B5EF4-FFF2-40B4-BE49-F238E27FC236}">
                    <a16:creationId xmlns:a16="http://schemas.microsoft.com/office/drawing/2014/main" id="{0C3ADEAE-F080-4E7F-9700-88847991B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675148"/>
                  </p:ext>
                </p:extLst>
              </p:nvPr>
            </p:nvGraphicFramePr>
            <p:xfrm>
              <a:off x="6511925" y="2646364"/>
              <a:ext cx="5505450" cy="40782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6" name="Add-In 5" title="Webviewer">
                <a:extLst>
                  <a:ext uri="{FF2B5EF4-FFF2-40B4-BE49-F238E27FC236}">
                    <a16:creationId xmlns:a16="http://schemas.microsoft.com/office/drawing/2014/main" id="{0C3ADEAE-F080-4E7F-9700-88847991B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1925" y="2646364"/>
                <a:ext cx="5505450" cy="407828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Phonetik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6100" cy="4351338"/>
          </a:xfrm>
        </p:spPr>
        <p:txBody>
          <a:bodyPr>
            <a:normAutofit/>
          </a:bodyPr>
          <a:lstStyle/>
          <a:p>
            <a:r>
              <a:rPr lang="de-DE" dirty="0"/>
              <a:t>Lehre der Lautproduktion und Wahrnehmung</a:t>
            </a:r>
          </a:p>
          <a:p>
            <a:r>
              <a:rPr lang="de-DE" dirty="0"/>
              <a:t>physikalisch, neurologisch und physiologisch</a:t>
            </a:r>
          </a:p>
          <a:p>
            <a:r>
              <a:rPr lang="de-DE" dirty="0"/>
              <a:t>IPA beinhaltet alle Laute</a:t>
            </a:r>
          </a:p>
          <a:p>
            <a:r>
              <a:rPr lang="de-DE" dirty="0"/>
              <a:t>Bsp.:</a:t>
            </a:r>
          </a:p>
          <a:p>
            <a:pPr marL="0" indent="0">
              <a:buNone/>
            </a:pPr>
            <a:r>
              <a:rPr lang="de-DE" i="1" dirty="0"/>
              <a:t>	source	</a:t>
            </a:r>
            <a:r>
              <a:rPr lang="de-DE" dirty="0"/>
              <a:t>[</a:t>
            </a:r>
            <a:r>
              <a:rPr lang="de-DE" dirty="0" err="1"/>
              <a:t>sɔrs</a:t>
            </a:r>
            <a:r>
              <a:rPr lang="de-DE" dirty="0"/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>
                    <a:alpha val="99000"/>
                  </a:schemeClr>
                </a:solidFill>
              </a:rPr>
              <a:t>bildet nicht perfekt alles 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>
                    <a:alpha val="99000"/>
                  </a:schemeClr>
                </a:solidFill>
              </a:rPr>
              <a:t>frei interpretierbar </a:t>
            </a:r>
            <a:endParaRPr lang="de-DE" dirty="0"/>
          </a:p>
        </p:txBody>
      </p:sp>
      <p:pic>
        <p:nvPicPr>
          <p:cNvPr id="4" name="Echtzeit_MRT_-_Sprechen.ogv.240p.vp9">
            <a:hlinkClick r:id="" action="ppaction://media"/>
            <a:extLst>
              <a:ext uri="{FF2B5EF4-FFF2-40B4-BE49-F238E27FC236}">
                <a16:creationId xmlns:a16="http://schemas.microsoft.com/office/drawing/2014/main" id="{80089FCE-6849-40A8-9260-0E1EA9319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31375" y="133350"/>
            <a:ext cx="2286000" cy="2286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A7DC07E-F486-4190-BF9B-86BB0E72DEC2}"/>
              </a:ext>
            </a:extLst>
          </p:cNvPr>
          <p:cNvSpPr txBox="1"/>
          <p:nvPr/>
        </p:nvSpPr>
        <p:spPr>
          <a:xfrm>
            <a:off x="9582149" y="2314337"/>
            <a:ext cx="4299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V1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B20B0AB-47EE-485F-A065-0D7B35189902}"/>
              </a:ext>
            </a:extLst>
          </p:cNvPr>
          <p:cNvSpPr txBox="1"/>
          <p:nvPr/>
        </p:nvSpPr>
        <p:spPr>
          <a:xfrm>
            <a:off x="6511925" y="1165424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B4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B6ABC3B-1DA0-4531-A3AD-BD02D1C079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24" t="-13901" r="64679" b="-15305"/>
          <a:stretch/>
        </p:blipFill>
        <p:spPr>
          <a:xfrm>
            <a:off x="6324252" y="529511"/>
            <a:ext cx="3257897" cy="656193"/>
          </a:xfrm>
          <a:prstGeom prst="rect">
            <a:avLst/>
          </a:prstGeom>
        </p:spPr>
      </p:pic>
      <p:pic>
        <p:nvPicPr>
          <p:cNvPr id="7" name="ipa source">
            <a:hlinkClick r:id="" action="ppaction://media"/>
            <a:extLst>
              <a:ext uri="{FF2B5EF4-FFF2-40B4-BE49-F238E27FC236}">
                <a16:creationId xmlns:a16="http://schemas.microsoft.com/office/drawing/2014/main" id="{16C2CEAF-4E11-410C-8106-FC26C5489A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20010744">
            <a:off x="5219701" y="410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5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Syntax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vom (korrekten) Satzbau</a:t>
            </a:r>
          </a:p>
          <a:p>
            <a:r>
              <a:rPr lang="de-DE" dirty="0"/>
              <a:t>-&gt;Teil der Grammatik</a:t>
            </a:r>
          </a:p>
          <a:p>
            <a:r>
              <a:rPr lang="de-DE" dirty="0"/>
              <a:t>Bsp.: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Wortstellungen, Morphologie, Morphosyntax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525CA9-C331-42C4-BAED-7A8B7A5EE157}"/>
              </a:ext>
            </a:extLst>
          </p:cNvPr>
          <p:cNvSpPr/>
          <p:nvPr/>
        </p:nvSpPr>
        <p:spPr>
          <a:xfrm>
            <a:off x="3148012" y="3428998"/>
            <a:ext cx="1219200" cy="809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Homo</a:t>
            </a:r>
          </a:p>
          <a:p>
            <a:pPr algn="ctr"/>
            <a:r>
              <a:rPr lang="de-DE" dirty="0"/>
              <a:t>=Mensch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4DAF89B-0253-4D15-B82D-571D32E68519}"/>
              </a:ext>
            </a:extLst>
          </p:cNvPr>
          <p:cNvSpPr/>
          <p:nvPr/>
        </p:nvSpPr>
        <p:spPr>
          <a:xfrm>
            <a:off x="1428750" y="3429000"/>
            <a:ext cx="1219200" cy="809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Canis</a:t>
            </a:r>
          </a:p>
          <a:p>
            <a:pPr algn="ctr"/>
            <a:r>
              <a:rPr lang="de-DE" dirty="0"/>
              <a:t>=Hund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994E1E-850C-4EB0-B0E0-A5E175E8746C}"/>
              </a:ext>
            </a:extLst>
          </p:cNvPr>
          <p:cNvSpPr/>
          <p:nvPr/>
        </p:nvSpPr>
        <p:spPr>
          <a:xfrm>
            <a:off x="4867274" y="3428997"/>
            <a:ext cx="1219200" cy="809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mordet</a:t>
            </a:r>
          </a:p>
          <a:p>
            <a:pPr algn="ctr"/>
            <a:r>
              <a:rPr lang="de-DE" dirty="0"/>
              <a:t>=beißt</a:t>
            </a:r>
          </a:p>
        </p:txBody>
      </p:sp>
    </p:spTree>
    <p:extLst>
      <p:ext uri="{BB962C8B-B14F-4D97-AF65-F5344CB8AC3E}">
        <p14:creationId xmlns:p14="http://schemas.microsoft.com/office/powerpoint/2010/main" val="294350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22222E-6 L 0.03828 -0.04398 C 0.04609 -0.05394 0.05794 -0.05903 0.07044 -0.05903 C 0.0845 -0.05903 0.09596 -0.05394 0.10377 -0.04398 L 0.14179 2.22222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-29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2.22222E-6 L -0.0375 0.04004 C -0.04544 0.04907 -0.05716 0.05393 -0.06953 0.05393 C -0.08372 0.05393 -0.09492 0.04907 -0.10286 0.04004 L -0.14049 2.22222E-6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27 2.22222E-6 L 0.1789 0.04004 C 0.18672 0.04907 0.19857 0.05393 0.21094 0.05393 C 0.22513 0.05393 0.23633 0.04907 0.24427 0.04004 L 0.28216 2.22222E-6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26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L -0.03789 -0.04398 C -0.0457 -0.05394 -0.05755 -0.05903 -0.06992 -0.05903 C -0.08412 -0.05903 -0.09544 -0.05394 -0.10326 -0.04398 L -0.14115 2.22222E-6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5" grpId="2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Lehre der Bedeutung (der Ausdrücke)</a:t>
            </a:r>
          </a:p>
          <a:p>
            <a:r>
              <a:rPr lang="de-DE" dirty="0"/>
              <a:t>Referentielle Bedeutungstheorie:</a:t>
            </a:r>
          </a:p>
          <a:p>
            <a:pPr lvl="1"/>
            <a:r>
              <a:rPr lang="de-DE" dirty="0"/>
              <a:t>„Bedeutung eines Ausdrucks sind die Dinge in der Welt für die das Zeichen steht“</a:t>
            </a:r>
          </a:p>
          <a:p>
            <a:pPr lvl="1"/>
            <a:r>
              <a:rPr lang="de-DE" dirty="0"/>
              <a:t>📱(Referent) -&gt; Handy = Referenz</a:t>
            </a:r>
          </a:p>
          <a:p>
            <a:r>
              <a:rPr lang="de-DE" dirty="0"/>
              <a:t>Mentalistische Bedeutungstheorie:</a:t>
            </a:r>
          </a:p>
          <a:p>
            <a:pPr lvl="1"/>
            <a:r>
              <a:rPr lang="de-DE" dirty="0"/>
              <a:t>„Ausdrücke erhalten ihre Bedeutung durch unsere Vorstellung“</a:t>
            </a:r>
          </a:p>
          <a:p>
            <a:r>
              <a:rPr lang="de-DE" dirty="0"/>
              <a:t>konventionalistische Bedeutungstheorie:</a:t>
            </a:r>
          </a:p>
          <a:p>
            <a:pPr lvl="1"/>
            <a:r>
              <a:rPr lang="de-DE" dirty="0"/>
              <a:t>„Bedeutung eines Wortes ist sein Gebrauch in der Sprache“</a:t>
            </a:r>
          </a:p>
          <a:p>
            <a:pPr marL="457200" lvl="1" indent="0">
              <a:buNone/>
            </a:pPr>
            <a:r>
              <a:rPr lang="de-DE" dirty="0"/>
              <a:t>    Ludwig Wittgenstein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2F3CC-74A8-4524-A02F-F39AA164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60152" y="4224528"/>
            <a:ext cx="168821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10013D8-A7B0-43D2-A493-E755153C0318}"/>
              </a:ext>
            </a:extLst>
          </p:cNvPr>
          <p:cNvSpPr txBox="1"/>
          <p:nvPr/>
        </p:nvSpPr>
        <p:spPr>
          <a:xfrm>
            <a:off x="9935036" y="6385817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4032483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76B6174F-8BAC-4037-B206-19C70BD95501}">
  <we:reference id="wa104295828" version="1.9.0.0" store="de-DE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internationalphoneticalphabet.org/ipa-sounds/ipa-chart-with-sounds/&quot;,&quot;values&quot;:{},&quot;data&quot;:{&quot;uri&quot;:&quot;www.internationalphoneticalphabet.org/ipa-sounds/ipa-chart-with-sounds/&quot;},&quot;secure&quot;:false}],&quot;name&quot;:&quot;www.internationalphoneticalphabet.org/ipa-sounds/ipa-chart-with-sounds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1325</Words>
  <Application>Microsoft Office PowerPoint</Application>
  <PresentationFormat>Breitbild</PresentationFormat>
  <Paragraphs>244</Paragraphs>
  <Slides>18</Slides>
  <Notes>13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Kann ich auch eine eigene Sprache erfinden?</vt:lpstr>
      <vt:lpstr>Wie funktioniert Sprache</vt:lpstr>
      <vt:lpstr>Gliederung</vt:lpstr>
      <vt:lpstr>Definition von Sprache</vt:lpstr>
      <vt:lpstr>Was ist die Linguistik</vt:lpstr>
      <vt:lpstr>Geschichte der Linguistik</vt:lpstr>
      <vt:lpstr>Phonetik </vt:lpstr>
      <vt:lpstr>Syntax </vt:lpstr>
      <vt:lpstr>Semantik</vt:lpstr>
      <vt:lpstr>Lexikologie</vt:lpstr>
      <vt:lpstr>Pragmatik</vt:lpstr>
      <vt:lpstr>Künstliche Sprachen </vt:lpstr>
      <vt:lpstr>Wie ich meine „eigen Sprache“ gemacht habe </vt:lpstr>
      <vt:lpstr>PowerPoint-Präsentation</vt:lpstr>
      <vt:lpstr>PowerPoint-Präsentation</vt:lpstr>
      <vt:lpstr>PowerPoint-Präsentation</vt:lpstr>
      <vt:lpstr>Grammatik</vt:lpstr>
      <vt:lpstr>Quellen: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funktioniert Sprache?</dc:title>
  <dc:creator>Paul Treier</dc:creator>
  <cp:lastModifiedBy>Paul Treier</cp:lastModifiedBy>
  <cp:revision>70</cp:revision>
  <dcterms:created xsi:type="dcterms:W3CDTF">2021-06-14T18:15:08Z</dcterms:created>
  <dcterms:modified xsi:type="dcterms:W3CDTF">2021-07-01T18:55:39Z</dcterms:modified>
</cp:coreProperties>
</file>